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58" r:id="rId5"/>
    <p:sldId id="269" r:id="rId6"/>
    <p:sldId id="259" r:id="rId7"/>
    <p:sldId id="265" r:id="rId8"/>
    <p:sldId id="271" r:id="rId9"/>
    <p:sldId id="260" r:id="rId10"/>
    <p:sldId id="268" r:id="rId11"/>
    <p:sldId id="261" r:id="rId12"/>
    <p:sldId id="266" r:id="rId13"/>
    <p:sldId id="263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231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15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78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25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5128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23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95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28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80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924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294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D43AFB4-BDB9-475E-9751-D5BDECB85B37}" type="datetimeFigureOut">
              <a:rPr lang="fr-FR" smtClean="0"/>
              <a:t>21/03/2023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A32FB4-515B-4CA8-B0D5-9272482495B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47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D8B6F-8CEC-5112-0963-4F6F35B7F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2328255"/>
            <a:ext cx="7772400" cy="20529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6000" dirty="0">
                <a:latin typeface="Maiandra GD" panose="020E0502030308020204" pitchFamily="34" charset="0"/>
              </a:rPr>
              <a:t>Spécialité </a:t>
            </a:r>
            <a:r>
              <a:rPr lang="fr-FR" sz="6000" dirty="0" err="1">
                <a:latin typeface="Maiandra GD" panose="020E0502030308020204" pitchFamily="34" charset="0"/>
              </a:rPr>
              <a:t>llcer</a:t>
            </a:r>
            <a:r>
              <a:rPr lang="fr-FR" sz="6000" dirty="0">
                <a:latin typeface="Maiandra GD" panose="020E0502030308020204" pitchFamily="34" charset="0"/>
              </a:rPr>
              <a:t> espagnol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120F33-8315-4B84-0DCE-DC951C41D2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(LA MEILLEUR SPÉCIALITÉ DU MONDE)</a:t>
            </a:r>
          </a:p>
        </p:txBody>
      </p:sp>
    </p:spTree>
    <p:extLst>
      <p:ext uri="{BB962C8B-B14F-4D97-AF65-F5344CB8AC3E}">
        <p14:creationId xmlns:p14="http://schemas.microsoft.com/office/powerpoint/2010/main" val="2624742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CA167-2A63-0DC3-BBAD-2D183993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5840"/>
            <a:ext cx="10058400" cy="1133954"/>
          </a:xfrm>
        </p:spPr>
        <p:txBody>
          <a:bodyPr/>
          <a:lstStyle/>
          <a:p>
            <a:r>
              <a:rPr lang="fr-FR" b="1" dirty="0">
                <a:latin typeface="Maiandra GD" panose="020E0502030308020204" pitchFamily="34" charset="0"/>
              </a:rPr>
              <a:t>Le programme de 1ère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220DE-0137-C785-B015-8BC59FF9A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50126"/>
            <a:ext cx="10058400" cy="448491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fr-FR" sz="1800" dirty="0">
                <a:latin typeface="Maiandra GD" panose="020E0502030308020204" pitchFamily="34" charset="0"/>
              </a:rPr>
              <a:t>2 grandes thématiques, </a:t>
            </a:r>
            <a:r>
              <a:rPr lang="fr-FR" sz="1800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6 axes d’étude:</a:t>
            </a:r>
            <a:endParaRPr lang="fr-FR" sz="18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fr-FR" sz="1800" b="1" dirty="0">
                <a:latin typeface="Maiandra GD" panose="020E0502030308020204" pitchFamily="34" charset="0"/>
                <a:cs typeface="Arial" panose="020B0604020202020204" pitchFamily="34" charset="0"/>
              </a:rPr>
              <a:t>1) </a:t>
            </a:r>
            <a:r>
              <a:rPr lang="fr-FR" sz="1800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Thématique </a:t>
            </a:r>
            <a:r>
              <a:rPr lang="fr-FR" sz="1800" b="1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«</a:t>
            </a:r>
            <a:r>
              <a:rPr lang="fr-FR" sz="1800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 </a:t>
            </a:r>
            <a:r>
              <a:rPr lang="fr-FR" sz="1800" b="1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Circulation des hommes et circulation des idées »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r-FR" sz="1800" dirty="0">
                <a:latin typeface="Maiandra GD" panose="020E0502030308020204" pitchFamily="34" charset="0"/>
              </a:rPr>
              <a:t>        Axe 1 : Voyage et exils</a:t>
            </a:r>
            <a:endParaRPr lang="fr-FR" sz="1800" dirty="0">
              <a:solidFill>
                <a:srgbClr val="000000"/>
              </a:solidFill>
              <a:effectLst/>
              <a:latin typeface="Maiandra GD" panose="020E050203030802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fr-FR" sz="1800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        Axe 2 : </a:t>
            </a:r>
            <a:r>
              <a:rPr lang="fr-FR" sz="180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Mémoire(s) : écrire l’histoire, écrire son histoire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fr-FR" sz="1800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        Axe 3 : </a:t>
            </a:r>
            <a:r>
              <a:rPr lang="fr-FR" sz="180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Échanges et transmissions </a:t>
            </a:r>
            <a:endParaRPr lang="fr-FR" sz="18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fr-FR" sz="1800" b="1" dirty="0">
                <a:latin typeface="Maiandra GD" panose="020E0502030308020204" pitchFamily="34" charset="0"/>
                <a:cs typeface="Arial" panose="020B0604020202020204" pitchFamily="34" charset="0"/>
              </a:rPr>
              <a:t>2) </a:t>
            </a:r>
            <a:r>
              <a:rPr lang="fr-FR" sz="1800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Thématique </a:t>
            </a:r>
            <a:r>
              <a:rPr lang="fr-FR" sz="1800" b="1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 « Diversité du monde hispanophone »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r-FR" sz="1800" dirty="0">
                <a:latin typeface="Maiandra GD" panose="020E0502030308020204" pitchFamily="34" charset="0"/>
              </a:rPr>
              <a:t>        Axe 1 : </a:t>
            </a:r>
            <a:r>
              <a:rPr lang="fr-FR" sz="180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Pluralité des espaces, pluralité des langues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fr-FR" sz="1800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        Axe 2 : </a:t>
            </a:r>
            <a:r>
              <a:rPr lang="fr-FR" sz="180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Altérité et </a:t>
            </a:r>
            <a:r>
              <a:rPr lang="fr-FR" sz="1800" dirty="0" err="1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convivencia</a:t>
            </a:r>
            <a:endParaRPr lang="fr-FR" sz="1800" dirty="0">
              <a:solidFill>
                <a:srgbClr val="000000"/>
              </a:solidFill>
              <a:effectLst/>
              <a:latin typeface="Maiandra GD" panose="020E0502030308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fr-FR" sz="1800" i="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        Axe 3 : </a:t>
            </a:r>
            <a:r>
              <a:rPr lang="fr-FR" sz="1800" dirty="0">
                <a:solidFill>
                  <a:srgbClr val="000000"/>
                </a:solidFill>
                <a:effectLst/>
                <a:latin typeface="Maiandra GD" panose="020E0502030308020204" pitchFamily="34" charset="0"/>
              </a:rPr>
              <a:t>Métissages et syncrétisme</a:t>
            </a:r>
            <a:endParaRPr lang="fr-FR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13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B7EB79-5BB3-E961-7E3E-22E278C1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2297"/>
            <a:ext cx="10058400" cy="863989"/>
          </a:xfrm>
        </p:spPr>
        <p:txBody>
          <a:bodyPr>
            <a:normAutofit/>
          </a:bodyPr>
          <a:lstStyle/>
          <a:p>
            <a:r>
              <a:rPr lang="fr-FR" sz="4400" b="1" dirty="0">
                <a:latin typeface="Maiandra GD" panose="020E0502030308020204" pitchFamily="34" charset="0"/>
              </a:rPr>
              <a:t>Le programme de Terminale</a:t>
            </a:r>
            <a:endParaRPr lang="fr-FR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60D8B4-B9AD-6775-C915-B1FD379B5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66948"/>
            <a:ext cx="9919063" cy="4998720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fr-FR" b="1" i="0" dirty="0">
                <a:effectLst/>
                <a:latin typeface="Maiandra GD" panose="020E0502030308020204" pitchFamily="34" charset="0"/>
              </a:rPr>
              <a:t>1) </a:t>
            </a:r>
            <a:r>
              <a:rPr lang="fr-FR" i="0" dirty="0">
                <a:effectLst/>
                <a:latin typeface="Maiandra GD" panose="020E0502030308020204" pitchFamily="34" charset="0"/>
              </a:rPr>
              <a:t>Thématique</a:t>
            </a:r>
            <a:r>
              <a:rPr lang="fr-FR" b="1" i="0" dirty="0">
                <a:effectLst/>
                <a:latin typeface="Maiandra GD" panose="020E0502030308020204" pitchFamily="34" charset="0"/>
              </a:rPr>
              <a:t> « Représentations culturelles : entre imaginaires et réalités »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dirty="0">
                <a:latin typeface="Maiandra GD" panose="020E0502030308020204" pitchFamily="34" charset="0"/>
              </a:rPr>
              <a:t>       </a:t>
            </a:r>
            <a:r>
              <a:rPr lang="fr-FR" b="0" i="0" dirty="0">
                <a:effectLst/>
                <a:latin typeface="Maiandra GD" panose="020E0502030308020204" pitchFamily="34" charset="0"/>
              </a:rPr>
              <a:t>Axe d’étude 1 : Nature et mythologies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dirty="0">
                <a:latin typeface="Maiandra GD" panose="020E0502030308020204" pitchFamily="34" charset="0"/>
              </a:rPr>
              <a:t>       </a:t>
            </a:r>
            <a:r>
              <a:rPr lang="fr-FR" b="0" i="0" dirty="0">
                <a:effectLst/>
                <a:latin typeface="Maiandra GD" panose="020E0502030308020204" pitchFamily="34" charset="0"/>
              </a:rPr>
              <a:t>Axe d’étude 2 : Les représentations du réel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dirty="0">
                <a:latin typeface="Maiandra GD" panose="020E0502030308020204" pitchFamily="34" charset="0"/>
              </a:rPr>
              <a:t>       </a:t>
            </a:r>
            <a:r>
              <a:rPr lang="fr-FR" b="0" i="0" dirty="0">
                <a:effectLst/>
                <a:latin typeface="Maiandra GD" panose="020E0502030308020204" pitchFamily="34" charset="0"/>
              </a:rPr>
              <a:t>Axe d’étude 3 : Du type au stéréotype : construction et dépassement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b="1" dirty="0">
                <a:latin typeface="Maiandra GD" panose="020E0502030308020204" pitchFamily="34" charset="0"/>
              </a:rPr>
              <a:t>2) </a:t>
            </a:r>
            <a:r>
              <a:rPr lang="fr-FR" i="0" dirty="0">
                <a:effectLst/>
                <a:latin typeface="Maiandra GD" panose="020E0502030308020204" pitchFamily="34" charset="0"/>
              </a:rPr>
              <a:t>Thématique</a:t>
            </a:r>
            <a:r>
              <a:rPr lang="fr-FR" b="1" i="0" dirty="0">
                <a:effectLst/>
                <a:latin typeface="Maiandra GD" panose="020E0502030308020204" pitchFamily="34" charset="0"/>
              </a:rPr>
              <a:t> « Dominations et insoumissions »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dirty="0">
                <a:latin typeface="Maiandra GD" panose="020E0502030308020204" pitchFamily="34" charset="0"/>
              </a:rPr>
              <a:t>       </a:t>
            </a:r>
            <a:r>
              <a:rPr lang="fr-FR" b="0" i="0" dirty="0">
                <a:effectLst/>
                <a:latin typeface="Maiandra GD" panose="020E0502030308020204" pitchFamily="34" charset="0"/>
              </a:rPr>
              <a:t>Axe d’étude 1 : Oppression, résistances et révoltes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dirty="0">
                <a:latin typeface="Maiandra GD" panose="020E0502030308020204" pitchFamily="34" charset="0"/>
              </a:rPr>
              <a:t>       </a:t>
            </a:r>
            <a:r>
              <a:rPr lang="fr-FR" b="0" i="0" dirty="0">
                <a:effectLst/>
                <a:latin typeface="Maiandra GD" panose="020E0502030308020204" pitchFamily="34" charset="0"/>
              </a:rPr>
              <a:t>Axe d’étude 2 : Révolutions et ruptures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dirty="0">
                <a:latin typeface="Maiandra GD" panose="020E0502030308020204" pitchFamily="34" charset="0"/>
              </a:rPr>
              <a:t>       </a:t>
            </a:r>
            <a:r>
              <a:rPr lang="fr-FR" b="0" i="0" dirty="0">
                <a:effectLst/>
                <a:latin typeface="Maiandra GD" panose="020E0502030308020204" pitchFamily="34" charset="0"/>
              </a:rPr>
              <a:t>Axe d’étude 3 : Culture officielle et émancipations culturelles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b="1" dirty="0">
                <a:latin typeface="Maiandra GD" panose="020E0502030308020204" pitchFamily="34" charset="0"/>
              </a:rPr>
              <a:t>3) </a:t>
            </a:r>
            <a:r>
              <a:rPr lang="fr-FR" i="0" dirty="0">
                <a:effectLst/>
                <a:latin typeface="Maiandra GD" panose="020E0502030308020204" pitchFamily="34" charset="0"/>
              </a:rPr>
              <a:t>Thématique</a:t>
            </a:r>
            <a:r>
              <a:rPr lang="fr-FR" b="1" i="0" dirty="0">
                <a:effectLst/>
                <a:latin typeface="Maiandra GD" panose="020E0502030308020204" pitchFamily="34" charset="0"/>
              </a:rPr>
              <a:t> « L’Espagne et l’Amérique latine dans le monde : enjeux, perspectives et création »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dirty="0">
                <a:latin typeface="Maiandra GD" panose="020E0502030308020204" pitchFamily="34" charset="0"/>
              </a:rPr>
              <a:t>      </a:t>
            </a:r>
            <a:r>
              <a:rPr lang="fr-FR" b="0" i="0" dirty="0">
                <a:effectLst/>
                <a:latin typeface="Maiandra GD" panose="020E0502030308020204" pitchFamily="34" charset="0"/>
              </a:rPr>
              <a:t>Axe d’étude 1 : Monde globalisé : contacts et influences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dirty="0">
                <a:latin typeface="Maiandra GD" panose="020E0502030308020204" pitchFamily="34" charset="0"/>
              </a:rPr>
              <a:t>      </a:t>
            </a:r>
            <a:r>
              <a:rPr lang="fr-FR" b="0" i="0" dirty="0">
                <a:effectLst/>
                <a:latin typeface="Maiandra GD" panose="020E0502030308020204" pitchFamily="34" charset="0"/>
              </a:rPr>
              <a:t>Axe d’étude 2 : Crises et violences</a:t>
            </a:r>
            <a:br>
              <a:rPr lang="fr-FR" dirty="0">
                <a:latin typeface="Maiandra GD" panose="020E0502030308020204" pitchFamily="34" charset="0"/>
              </a:rPr>
            </a:br>
            <a:r>
              <a:rPr lang="fr-FR" dirty="0">
                <a:latin typeface="Maiandra GD" panose="020E0502030308020204" pitchFamily="34" charset="0"/>
              </a:rPr>
              <a:t>      </a:t>
            </a:r>
            <a:r>
              <a:rPr lang="fr-FR" b="0" i="0" dirty="0">
                <a:effectLst/>
                <a:latin typeface="Maiandra GD" panose="020E0502030308020204" pitchFamily="34" charset="0"/>
              </a:rPr>
              <a:t>Axe d’étude 3 : La frontière en question</a:t>
            </a:r>
            <a:endParaRPr lang="fr-FR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07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B7EB79-5BB3-E961-7E3E-22E278C1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2297"/>
            <a:ext cx="10058400" cy="863989"/>
          </a:xfrm>
        </p:spPr>
        <p:txBody>
          <a:bodyPr>
            <a:normAutofit/>
          </a:bodyPr>
          <a:lstStyle/>
          <a:p>
            <a:r>
              <a:rPr lang="fr-FR" sz="4400" b="1" dirty="0">
                <a:latin typeface="Maiandra GD" panose="020E0502030308020204" pitchFamily="34" charset="0"/>
              </a:rPr>
              <a:t>Des supports culturels très variés </a:t>
            </a:r>
            <a:endParaRPr lang="fr-FR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60D8B4-B9AD-6775-C915-B1FD379B5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5535"/>
            <a:ext cx="9919063" cy="4480817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fr-FR" sz="2400" dirty="0">
                <a:latin typeface="Maiandra GD" panose="020E0502030308020204" pitchFamily="34" charset="0"/>
              </a:rPr>
              <a:t>Œuvres et auteurs littéraires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fr-FR" sz="2400" dirty="0">
                <a:latin typeface="Maiandra GD" panose="020E0502030308020204" pitchFamily="34" charset="0"/>
              </a:rPr>
              <a:t>Articles de presse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fr-FR" sz="2400" dirty="0">
                <a:latin typeface="Maiandra GD" panose="020E0502030308020204" pitchFamily="34" charset="0"/>
              </a:rPr>
              <a:t>Œuvres cinématographiques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fr-FR" sz="2400" dirty="0">
                <a:latin typeface="Maiandra GD" panose="020E0502030308020204" pitchFamily="34" charset="0"/>
              </a:rPr>
              <a:t>Œuvres picturales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fr-FR" sz="2400" dirty="0">
                <a:latin typeface="Maiandra GD" panose="020E0502030308020204" pitchFamily="34" charset="0"/>
              </a:rPr>
              <a:t>Œuvres musicales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fr-FR" sz="2400" dirty="0">
                <a:latin typeface="Maiandra GD" panose="020E0502030308020204" pitchFamily="34" charset="0"/>
              </a:rPr>
              <a:t>Extraits de littérature scientifique  </a:t>
            </a:r>
          </a:p>
        </p:txBody>
      </p:sp>
    </p:spTree>
    <p:extLst>
      <p:ext uri="{BB962C8B-B14F-4D97-AF65-F5344CB8AC3E}">
        <p14:creationId xmlns:p14="http://schemas.microsoft.com/office/powerpoint/2010/main" val="1333512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C200D-637F-4C70-938E-AD8E03498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Maiandra GD" panose="020E0502030308020204" pitchFamily="34" charset="0"/>
              </a:rPr>
              <a:t>L’épreuve du BAC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7CEE2B-A712-4DC8-A934-F92FF6B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fr-FR" sz="2000" dirty="0">
                <a:latin typeface="Maiandra GD" panose="020E0502030308020204" pitchFamily="34" charset="0"/>
              </a:rPr>
              <a:t>2 épreuves en fin d’année de Terminale :</a:t>
            </a:r>
            <a:endParaRPr lang="fr-FR" sz="20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000" b="1" dirty="0">
                <a:latin typeface="Maiandra GD" panose="020E0502030308020204" pitchFamily="34" charset="0"/>
                <a:cs typeface="Arial" panose="020B0604020202020204" pitchFamily="34" charset="0"/>
              </a:rPr>
              <a:t>Épreuve écrite (mars) </a:t>
            </a:r>
            <a:r>
              <a:rPr lang="fr-FR" sz="2000" dirty="0">
                <a:latin typeface="Maiandra GD" panose="020E0502030308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rédiger une synthèse écrite de 3 ou 4 documents (500 mots) + exercice de traduction en français. Dictionnaire unilingue autorisé. (coefficient 8)</a:t>
            </a:r>
            <a:endParaRPr lang="fr-FR" sz="20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000" b="1" dirty="0">
                <a:latin typeface="Maiandra GD" panose="020E0502030308020204" pitchFamily="34" charset="0"/>
                <a:cs typeface="Arial" panose="020B0604020202020204" pitchFamily="34" charset="0"/>
              </a:rPr>
              <a:t>Épreuve orale (avril) </a:t>
            </a:r>
            <a:r>
              <a:rPr lang="fr-FR" sz="2000" dirty="0">
                <a:latin typeface="Maiandra GD" panose="020E0502030308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présentation d’un dossier personnel élaboré par l’élève de 4 à 6 documents textuels et/ou iconographiques étudiés ou non (10 minutes) + entretien avec le jury (10 minutes). (coefficient 8) </a:t>
            </a:r>
            <a:endParaRPr lang="fr-FR" sz="20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00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C200D-637F-4C70-938E-AD8E03498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8231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latin typeface="Maiandra GD" panose="020E0502030308020204" pitchFamily="34" charset="0"/>
              </a:rPr>
              <a:t>L’épreuve du Grand Oral</a:t>
            </a:r>
            <a:br>
              <a:rPr lang="fr-FR" b="1" dirty="0">
                <a:latin typeface="Maiandra GD" panose="020E0502030308020204" pitchFamily="34" charset="0"/>
              </a:rPr>
            </a:br>
            <a:r>
              <a:rPr lang="fr-FR" sz="3200" dirty="0">
                <a:latin typeface="Maiandra GD" panose="020E0502030308020204" pitchFamily="34" charset="0"/>
              </a:rPr>
              <a:t>(exemple de questions possibles)  </a:t>
            </a:r>
            <a:endParaRPr lang="fr-FR" dirty="0">
              <a:latin typeface="Maiandra GD" panose="020E0502030308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0C25DA4-B91F-F733-B614-046F960CE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70" y="1809831"/>
            <a:ext cx="8624470" cy="468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1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F3B004-0919-80BB-4791-9082B249F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15373"/>
            <a:ext cx="10058400" cy="772738"/>
          </a:xfrm>
        </p:spPr>
        <p:txBody>
          <a:bodyPr>
            <a:normAutofit/>
          </a:bodyPr>
          <a:lstStyle/>
          <a:p>
            <a:pPr algn="ctr"/>
            <a:r>
              <a:rPr lang="fr-FR" sz="4000" dirty="0">
                <a:latin typeface="Maiandra GD" panose="020E0502030308020204" pitchFamily="34" charset="0"/>
              </a:rPr>
              <a:t>L’espagnol dans le monde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94C2C5E-6132-51D1-A9F8-39848D7436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20"/>
          <a:stretch/>
        </p:blipFill>
        <p:spPr bwMode="auto">
          <a:xfrm>
            <a:off x="2222700" y="1288111"/>
            <a:ext cx="8064164" cy="514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80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F3B004-0919-80BB-4791-9082B249F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15373"/>
            <a:ext cx="10058400" cy="772738"/>
          </a:xfrm>
        </p:spPr>
        <p:txBody>
          <a:bodyPr>
            <a:normAutofit/>
          </a:bodyPr>
          <a:lstStyle/>
          <a:p>
            <a:pPr algn="ctr"/>
            <a:r>
              <a:rPr lang="fr-FR" sz="4000" dirty="0">
                <a:latin typeface="Maiandra GD" panose="020E0502030308020204" pitchFamily="34" charset="0"/>
              </a:rPr>
              <a:t>L’espagnol dans le monde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818A5E1-BDDF-3CAB-7D6D-659A2D499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639" y="1288111"/>
            <a:ext cx="9498799" cy="530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6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A1F1D-0DC9-F6E2-9F03-0E97E1921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493170"/>
            <a:ext cx="10406743" cy="148367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fr-FR" b="1" dirty="0">
                <a:latin typeface="Maiandra GD" panose="020E0502030308020204" pitchFamily="34" charset="0"/>
              </a:rPr>
              <a:t>Quels sont les attendus ? </a:t>
            </a:r>
            <a:endParaRPr lang="fr-FR" sz="3200" dirty="0">
              <a:latin typeface="Maiandra GD" panose="020E0502030308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175EB-A28C-9051-ECF5-3BA5446E3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7" y="2046514"/>
            <a:ext cx="10602686" cy="4456275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</a:rPr>
              <a:t>Avoir un niveau de langue avancé en espagnol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effectLst/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Être intéressé(e) par la culture hispanique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Avoir une curiosité pour les cultures étrangères et une ouverture d’esprit </a:t>
            </a:r>
            <a:endParaRPr lang="fr-FR" sz="24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257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A1F1D-0DC9-F6E2-9F03-0E97E1921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493170"/>
            <a:ext cx="10406743" cy="148367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fr-FR" b="1" dirty="0">
                <a:latin typeface="Maiandra GD" panose="020E0502030308020204" pitchFamily="34" charset="0"/>
              </a:rPr>
              <a:t>Quels sont nos objectifs? </a:t>
            </a:r>
            <a:br>
              <a:rPr lang="fr-FR" sz="4000" dirty="0">
                <a:effectLst/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3200" dirty="0">
                <a:latin typeface="Maiandra GD" panose="020E0502030308020204" pitchFamily="34" charset="0"/>
              </a:rPr>
              <a:t>(pourquoi choisir la SPÉ LLCER Espagnol?)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175EB-A28C-9051-ECF5-3BA5446E3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7" y="2046514"/>
            <a:ext cx="10602686" cy="4456275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</a:rPr>
              <a:t>Approfondir mes connaissances sur la langue, la littérature, la culture et l’histoire des pays hispaniques</a:t>
            </a:r>
            <a:endParaRPr lang="fr-FR" sz="24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cs typeface="Arial" panose="020B0604020202020204" pitchFamily="34" charset="0"/>
              </a:rPr>
              <a:t>Découvrir des auteurs, des peintres, des réalisateurs, des courants artistiques...</a:t>
            </a:r>
            <a:endParaRPr lang="fr-FR" sz="2400" dirty="0">
              <a:latin typeface="Maiandra GD" panose="020E0502030308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cs typeface="Arial" panose="020B0604020202020204" pitchFamily="34" charset="0"/>
              </a:rPr>
              <a:t>Développer le goût de lire et la création littéraire </a:t>
            </a:r>
            <a:r>
              <a:rPr lang="fr-FR" sz="2400" b="1" dirty="0">
                <a:effectLst/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 </a:t>
            </a:r>
            <a:endParaRPr lang="fr-FR" sz="24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</a:rPr>
              <a:t>Préparer à l’enseignement supérieur </a:t>
            </a:r>
            <a:endParaRPr lang="fr-FR" sz="24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4228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C27DA-4C13-2A65-0ACA-C5572510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642593"/>
            <a:ext cx="10149840" cy="104686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fr-FR" sz="4400" b="1" dirty="0">
                <a:latin typeface="Maiandra GD" panose="020E0502030308020204" pitchFamily="34" charset="0"/>
              </a:rPr>
              <a:t>Quelles compétences on va développer?</a:t>
            </a:r>
            <a:br>
              <a:rPr lang="fr-FR" sz="4400" dirty="0">
                <a:effectLst/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3600" dirty="0">
                <a:effectLst/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(je devrais…)</a:t>
            </a:r>
            <a:r>
              <a:rPr lang="fr-FR" sz="3600" b="1" dirty="0">
                <a:latin typeface="Maiandra GD" panose="020E0502030308020204" pitchFamily="34" charset="0"/>
              </a:rPr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C3B25A-9725-96CA-3A3C-508E7A3D0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354" y="1965624"/>
            <a:ext cx="10358846" cy="424978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M’exprimer à l’oral: prise de parole en continu et en interaction, discussions, interviews, débats, exposés…</a:t>
            </a:r>
            <a:endParaRPr lang="fr-FR" sz="24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fr-FR" sz="2400" dirty="0">
                <a:effectLst/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roduire des écrits (écriture créative, blog, lettre, dialogue, récit, argumentation, commentaire, critique…)</a:t>
            </a:r>
            <a:r>
              <a:rPr lang="fr-FR" sz="2400" b="1" dirty="0">
                <a:effectLst/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  </a:t>
            </a:r>
            <a:endParaRPr lang="fr-FR" sz="24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</a:rPr>
              <a:t>Constituer un dossier avec des documents vus en cours et des documents personnels (épreuve orale Terminale).</a:t>
            </a:r>
            <a:endParaRPr lang="fr-FR" sz="2400" dirty="0">
              <a:effectLst/>
              <a:latin typeface="Maiandra GD" panose="020E0502030308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Maiandra GD" panose="020E0502030308020204" pitchFamily="34" charset="0"/>
              </a:rPr>
              <a:t>Développer ma capacité de synthèse, résumé, compte-rendu, traduction… (épreuve écrite Terminale).</a:t>
            </a:r>
          </a:p>
          <a:p>
            <a:endParaRPr lang="fr-FR" dirty="0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50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C27DA-4C13-2A65-0ACA-C5572510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815" y="313766"/>
            <a:ext cx="10149840" cy="104686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fr-FR" sz="4400" b="1" dirty="0">
                <a:latin typeface="Maiandra GD" panose="020E0502030308020204" pitchFamily="34" charset="0"/>
              </a:rPr>
              <a:t>Pour quelles poursuites d’études ?</a:t>
            </a:r>
            <a:endParaRPr lang="fr-FR" sz="3600" b="1" dirty="0">
              <a:latin typeface="Maiandra GD" panose="020E0502030308020204" pitchFamily="34" charset="0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1D6833FE-3B9A-5C7A-614E-DECDB73B5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809" y="1571177"/>
            <a:ext cx="10358846" cy="467722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Préparer une mobilité à l’international dans un pays hispanophone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Licence LLCER (Langues, Littératures et Civilisations Etrangères et Régionales)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Licence LEA (Langues Etrangères Appliquées)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CPGE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400" dirty="0">
                <a:latin typeface="Maiandra GD" panose="020E0502030308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BTS : commerce international, tourisme, communication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fr-FR" sz="2600" dirty="0">
                <a:latin typeface="Maiandra GD" panose="020E0502030308020204" pitchFamily="34" charset="0"/>
              </a:rPr>
              <a:t>Écoles de commerce, de traduction, de journalisme </a:t>
            </a:r>
          </a:p>
        </p:txBody>
      </p:sp>
    </p:spTree>
    <p:extLst>
      <p:ext uri="{BB962C8B-B14F-4D97-AF65-F5344CB8AC3E}">
        <p14:creationId xmlns:p14="http://schemas.microsoft.com/office/powerpoint/2010/main" val="380706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C27DA-4C13-2A65-0ACA-C5572510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815" y="313766"/>
            <a:ext cx="10149840" cy="104686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800"/>
              </a:spcAft>
            </a:pPr>
            <a:r>
              <a:rPr lang="fr-FR" sz="4400" b="1" dirty="0">
                <a:latin typeface="Maiandra GD" panose="020E0502030308020204" pitchFamily="34" charset="0"/>
              </a:rPr>
              <a:t>Quels sont les débouchés professionnels ?</a:t>
            </a:r>
            <a:endParaRPr lang="fr-FR" sz="3600" b="1" dirty="0">
              <a:latin typeface="Maiandra GD" panose="020E0502030308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7AEA5CF-C9F6-F41D-6C29-11529E75B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295" y="1162720"/>
            <a:ext cx="7211210" cy="540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203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0CA167-2A63-0DC3-BBAD-2D183993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5840"/>
            <a:ext cx="10058400" cy="1133954"/>
          </a:xfrm>
        </p:spPr>
        <p:txBody>
          <a:bodyPr/>
          <a:lstStyle/>
          <a:p>
            <a:r>
              <a:rPr lang="fr-FR" b="1" dirty="0">
                <a:latin typeface="Maiandra GD" panose="020E0502030308020204" pitchFamily="34" charset="0"/>
              </a:rPr>
              <a:t>Le programme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220DE-0137-C785-B015-8BC59FF9A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50126"/>
            <a:ext cx="10058400" cy="44849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r-FR" sz="1800" dirty="0">
                <a:latin typeface="Maiandra GD" panose="020E0502030308020204" pitchFamily="34" charset="0"/>
              </a:rPr>
              <a:t>La littérature hispanique : étude d’œuvres majeures de la littérature espagnole et hispano-américaine </a:t>
            </a:r>
          </a:p>
          <a:p>
            <a:pPr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r-FR" dirty="0">
                <a:latin typeface="Maiandra GD" panose="020E0502030308020204" pitchFamily="34" charset="0"/>
              </a:rPr>
              <a:t>La civilisation hispanique : étude des événements historiques marquants, des institutions politiques et culturelles et des particularités de l’Espagne et des pays hispanophones</a:t>
            </a:r>
          </a:p>
          <a:p>
            <a:pPr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r-FR" dirty="0">
                <a:latin typeface="Maiandra GD" panose="020E0502030308020204" pitchFamily="34" charset="0"/>
              </a:rPr>
              <a:t>La langue espagnole : approfondissement de la grammaire, de la syntaxe et du vocabulaire, ainsi que l’expression orale et écrite  </a:t>
            </a:r>
          </a:p>
        </p:txBody>
      </p:sp>
    </p:spTree>
    <p:extLst>
      <p:ext uri="{BB962C8B-B14F-4D97-AF65-F5344CB8AC3E}">
        <p14:creationId xmlns:p14="http://schemas.microsoft.com/office/powerpoint/2010/main" val="1034301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69</TotalTime>
  <Words>662</Words>
  <Application>Microsoft Office PowerPoint</Application>
  <PresentationFormat>Grand écran</PresentationFormat>
  <Paragraphs>54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Century Gothic</vt:lpstr>
      <vt:lpstr>Courier New</vt:lpstr>
      <vt:lpstr>Garamond</vt:lpstr>
      <vt:lpstr>Maiandra GD</vt:lpstr>
      <vt:lpstr>Savon</vt:lpstr>
      <vt:lpstr>Spécialité llcer espagnol</vt:lpstr>
      <vt:lpstr>L’espagnol dans le monde</vt:lpstr>
      <vt:lpstr>L’espagnol dans le monde</vt:lpstr>
      <vt:lpstr>Quels sont les attendus ? </vt:lpstr>
      <vt:lpstr>Quels sont nos objectifs?  (pourquoi choisir la SPÉ LLCER Espagnol?) </vt:lpstr>
      <vt:lpstr>Quelles compétences on va développer? (je devrais…) </vt:lpstr>
      <vt:lpstr>Pour quelles poursuites d’études ?</vt:lpstr>
      <vt:lpstr>Quels sont les débouchés professionnels ?</vt:lpstr>
      <vt:lpstr>Le programme</vt:lpstr>
      <vt:lpstr>Le programme de 1ère</vt:lpstr>
      <vt:lpstr>Le programme de Terminale</vt:lpstr>
      <vt:lpstr>Des supports culturels très variés </vt:lpstr>
      <vt:lpstr>L’épreuve du BAC</vt:lpstr>
      <vt:lpstr>L’épreuve du Grand Oral (exemple de questions possibles)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Spécialité llcer espagnol</dc:title>
  <dc:creator>Irene Reyes Núñez</dc:creator>
  <cp:lastModifiedBy>estelle bimmel</cp:lastModifiedBy>
  <cp:revision>12</cp:revision>
  <dcterms:created xsi:type="dcterms:W3CDTF">2023-03-21T15:33:38Z</dcterms:created>
  <dcterms:modified xsi:type="dcterms:W3CDTF">2023-03-21T17:00:19Z</dcterms:modified>
</cp:coreProperties>
</file>